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61" r:id="rId3"/>
  </p:sldIdLst>
  <p:sldSz cx="7200900" cy="10261600"/>
  <p:notesSz cx="6735763" cy="9866313"/>
  <p:defaultTextStyle>
    <a:defPPr>
      <a:defRPr lang="ja-JP"/>
    </a:defPPr>
    <a:lvl1pPr marL="0" algn="l" defTabSz="946404" rtl="0" eaLnBrk="1" latinLnBrk="0" hangingPunct="1">
      <a:defRPr kumimoji="1" sz="1900" kern="1200">
        <a:solidFill>
          <a:schemeClr val="tx1"/>
        </a:solidFill>
        <a:latin typeface="+mn-lt"/>
        <a:ea typeface="+mn-ea"/>
        <a:cs typeface="+mn-cs"/>
      </a:defRPr>
    </a:lvl1pPr>
    <a:lvl2pPr marL="473202" algn="l" defTabSz="946404" rtl="0" eaLnBrk="1" latinLnBrk="0" hangingPunct="1">
      <a:defRPr kumimoji="1" sz="1900" kern="1200">
        <a:solidFill>
          <a:schemeClr val="tx1"/>
        </a:solidFill>
        <a:latin typeface="+mn-lt"/>
        <a:ea typeface="+mn-ea"/>
        <a:cs typeface="+mn-cs"/>
      </a:defRPr>
    </a:lvl2pPr>
    <a:lvl3pPr marL="946404" algn="l" defTabSz="946404" rtl="0" eaLnBrk="1" latinLnBrk="0" hangingPunct="1">
      <a:defRPr kumimoji="1" sz="1900" kern="1200">
        <a:solidFill>
          <a:schemeClr val="tx1"/>
        </a:solidFill>
        <a:latin typeface="+mn-lt"/>
        <a:ea typeface="+mn-ea"/>
        <a:cs typeface="+mn-cs"/>
      </a:defRPr>
    </a:lvl3pPr>
    <a:lvl4pPr marL="1419606" algn="l" defTabSz="946404" rtl="0" eaLnBrk="1" latinLnBrk="0" hangingPunct="1">
      <a:defRPr kumimoji="1" sz="1900" kern="1200">
        <a:solidFill>
          <a:schemeClr val="tx1"/>
        </a:solidFill>
        <a:latin typeface="+mn-lt"/>
        <a:ea typeface="+mn-ea"/>
        <a:cs typeface="+mn-cs"/>
      </a:defRPr>
    </a:lvl4pPr>
    <a:lvl5pPr marL="1892808" algn="l" defTabSz="946404" rtl="0" eaLnBrk="1" latinLnBrk="0" hangingPunct="1">
      <a:defRPr kumimoji="1" sz="1900" kern="1200">
        <a:solidFill>
          <a:schemeClr val="tx1"/>
        </a:solidFill>
        <a:latin typeface="+mn-lt"/>
        <a:ea typeface="+mn-ea"/>
        <a:cs typeface="+mn-cs"/>
      </a:defRPr>
    </a:lvl5pPr>
    <a:lvl6pPr marL="2366010" algn="l" defTabSz="946404" rtl="0" eaLnBrk="1" latinLnBrk="0" hangingPunct="1">
      <a:defRPr kumimoji="1" sz="1900" kern="1200">
        <a:solidFill>
          <a:schemeClr val="tx1"/>
        </a:solidFill>
        <a:latin typeface="+mn-lt"/>
        <a:ea typeface="+mn-ea"/>
        <a:cs typeface="+mn-cs"/>
      </a:defRPr>
    </a:lvl6pPr>
    <a:lvl7pPr marL="2839212" algn="l" defTabSz="946404" rtl="0" eaLnBrk="1" latinLnBrk="0" hangingPunct="1">
      <a:defRPr kumimoji="1" sz="1900" kern="1200">
        <a:solidFill>
          <a:schemeClr val="tx1"/>
        </a:solidFill>
        <a:latin typeface="+mn-lt"/>
        <a:ea typeface="+mn-ea"/>
        <a:cs typeface="+mn-cs"/>
      </a:defRPr>
    </a:lvl7pPr>
    <a:lvl8pPr marL="3312414" algn="l" defTabSz="946404" rtl="0" eaLnBrk="1" latinLnBrk="0" hangingPunct="1">
      <a:defRPr kumimoji="1" sz="1900" kern="1200">
        <a:solidFill>
          <a:schemeClr val="tx1"/>
        </a:solidFill>
        <a:latin typeface="+mn-lt"/>
        <a:ea typeface="+mn-ea"/>
        <a:cs typeface="+mn-cs"/>
      </a:defRPr>
    </a:lvl8pPr>
    <a:lvl9pPr marL="3785616" algn="l" defTabSz="946404"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3">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24" autoAdjust="0"/>
    <p:restoredTop sz="94534" autoAdjust="0"/>
  </p:normalViewPr>
  <p:slideViewPr>
    <p:cSldViewPr>
      <p:cViewPr varScale="1">
        <p:scale>
          <a:sx n="45" d="100"/>
          <a:sy n="45" d="100"/>
        </p:scale>
        <p:origin x="2166" y="48"/>
      </p:cViewPr>
      <p:guideLst>
        <p:guide orient="horz" pos="3233"/>
        <p:guide pos="226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71" y="3187750"/>
            <a:ext cx="6120765" cy="219959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814909"/>
            <a:ext cx="5040630" cy="262240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2017/5/26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3730029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2017/5/26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62949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5" y="410941"/>
            <a:ext cx="1620203" cy="875561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0048" y="410941"/>
            <a:ext cx="4740593" cy="875561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2017/5/26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77387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2017/5/26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32114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594028"/>
            <a:ext cx="6120765" cy="2038068"/>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4" y="4349304"/>
            <a:ext cx="6120765" cy="224472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2017/5/26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545128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0045" y="2394376"/>
            <a:ext cx="3180398" cy="67721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60457" y="2394376"/>
            <a:ext cx="3180398" cy="67721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042C88E-3664-4DD8-A802-2B34811FABDE}" type="datetimeFigureOut">
              <a:rPr kumimoji="1" lang="ja-JP" altLang="en-US" smtClean="0"/>
              <a:t>2017/5/26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256555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296985"/>
            <a:ext cx="3181648" cy="957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5" y="3254258"/>
            <a:ext cx="3181648" cy="59122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7" y="2296985"/>
            <a:ext cx="3182898" cy="957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7" y="3254258"/>
            <a:ext cx="3182898" cy="59122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042C88E-3664-4DD8-A802-2B34811FABDE}" type="datetimeFigureOut">
              <a:rPr kumimoji="1" lang="ja-JP" altLang="en-US" smtClean="0"/>
              <a:t>2017/5/26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250374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042C88E-3664-4DD8-A802-2B34811FABDE}" type="datetimeFigureOut">
              <a:rPr kumimoji="1" lang="ja-JP" altLang="en-US" smtClean="0"/>
              <a:t>2017/5/26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2454705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42C88E-3664-4DD8-A802-2B34811FABDE}" type="datetimeFigureOut">
              <a:rPr kumimoji="1" lang="ja-JP" altLang="en-US" smtClean="0"/>
              <a:t>2017/5/26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305058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7" y="408566"/>
            <a:ext cx="2369046" cy="173877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4" y="408567"/>
            <a:ext cx="4025503" cy="87579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7" y="2147335"/>
            <a:ext cx="2369046" cy="70192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42C88E-3664-4DD8-A802-2B34811FABDE}" type="datetimeFigureOut">
              <a:rPr kumimoji="1" lang="ja-JP" altLang="en-US" smtClean="0"/>
              <a:t>2017/5/26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3228188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183120"/>
            <a:ext cx="4320540" cy="84800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16896"/>
            <a:ext cx="4320540" cy="61569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7" y="8031131"/>
            <a:ext cx="4320540" cy="12043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42C88E-3664-4DD8-A802-2B34811FABDE}" type="datetimeFigureOut">
              <a:rPr kumimoji="1" lang="ja-JP" altLang="en-US" smtClean="0"/>
              <a:t>2017/5/26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912783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2"/>
            <a:ext cx="6480810" cy="1710267"/>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6" y="2394376"/>
            <a:ext cx="6480810" cy="6772181"/>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6" y="9510984"/>
            <a:ext cx="1680210" cy="546335"/>
          </a:xfrm>
          <a:prstGeom prst="rect">
            <a:avLst/>
          </a:prstGeom>
        </p:spPr>
        <p:txBody>
          <a:bodyPr vert="horz" lIns="91440" tIns="45720" rIns="91440" bIns="45720" rtlCol="0" anchor="ctr"/>
          <a:lstStyle>
            <a:lvl1pPr algn="l">
              <a:defRPr sz="1200">
                <a:solidFill>
                  <a:schemeClr val="tx1">
                    <a:tint val="75000"/>
                  </a:schemeClr>
                </a:solidFill>
              </a:defRPr>
            </a:lvl1pPr>
          </a:lstStyle>
          <a:p>
            <a:fld id="{9042C88E-3664-4DD8-A802-2B34811FABDE}" type="datetimeFigureOut">
              <a:rPr kumimoji="1" lang="ja-JP" altLang="en-US" smtClean="0"/>
              <a:t>2017/5/26</a:t>
            </a:fld>
            <a:endParaRPr kumimoji="1" lang="ja-JP" altLang="en-US"/>
          </a:p>
        </p:txBody>
      </p:sp>
      <p:sp>
        <p:nvSpPr>
          <p:cNvPr id="5" name="フッター プレースホルダー 4"/>
          <p:cNvSpPr>
            <a:spLocks noGrp="1"/>
          </p:cNvSpPr>
          <p:nvPr>
            <p:ph type="ftr" sz="quarter" idx="3"/>
          </p:nvPr>
        </p:nvSpPr>
        <p:spPr>
          <a:xfrm>
            <a:off x="2460311" y="9510984"/>
            <a:ext cx="2280285" cy="54633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4"/>
            <a:ext cx="1680210" cy="546335"/>
          </a:xfrm>
          <a:prstGeom prst="rect">
            <a:avLst/>
          </a:prstGeom>
        </p:spPr>
        <p:txBody>
          <a:bodyPr vert="horz" lIns="91440" tIns="45720" rIns="91440" bIns="45720" rtlCol="0" anchor="ctr"/>
          <a:lstStyle>
            <a:lvl1pPr algn="r">
              <a:defRPr sz="1200">
                <a:solidFill>
                  <a:schemeClr val="tx1">
                    <a:tint val="75000"/>
                  </a:schemeClr>
                </a:solidFill>
              </a:defRPr>
            </a:lvl1p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6012996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140357169"/>
              </p:ext>
            </p:extLst>
          </p:nvPr>
        </p:nvGraphicFramePr>
        <p:xfrm>
          <a:off x="292089" y="1633138"/>
          <a:ext cx="6641528" cy="8178181"/>
        </p:xfrm>
        <a:graphic>
          <a:graphicData uri="http://schemas.openxmlformats.org/drawingml/2006/table">
            <a:tbl>
              <a:tblPr firstRow="1" bandRow="1">
                <a:tableStyleId>{69CF1AB2-1976-4502-BF36-3FF5EA218861}</a:tableStyleId>
              </a:tblPr>
              <a:tblGrid>
                <a:gridCol w="387054"/>
                <a:gridCol w="432048"/>
                <a:gridCol w="360040"/>
                <a:gridCol w="5462386"/>
              </a:tblGrid>
              <a:tr h="610866">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分野</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必須</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選択</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項　目</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4022">
                <a:tc rowSpan="6">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健（検）診</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6">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必須（全項目）</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p>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従業員に健康診断を</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％受診させていますか。（</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歳未満含む）</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025">
                <a:tc vMerge="1">
                  <a:txBody>
                    <a:bodyPr/>
                    <a:lstStyle/>
                    <a:p>
                      <a:endParaRPr kumimoji="1" lang="ja-JP" altLang="en-US"/>
                    </a:p>
                  </a:txBody>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○目標受診率　（　　　　　　）％</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4188">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従業員に各種がん検診を受診させていますか。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4188">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○目標受診率　（　　　　　　）％</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＊２種類以上のがん検診受診者が対象</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4188">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歳以上の従業員の特定健診結果を加入保険者に提供していますか。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1758">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目標提供率　（　　　　　　　） ％　</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・事業者健診を受診されている場合、結果データの提供をお願いします。</a:t>
                      </a: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6968">
                <a:tc rowSpan="4">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健診結果の活用</a:t>
                      </a: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必須（全項目）</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健診結果が「要治療」など再度検査が必要な従業員に受診させていますか。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5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○目標受診率（　　　　　　）％</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7122">
                <a:tc vMerge="1">
                  <a:txBody>
                    <a:bodyPr/>
                    <a:lstStyle/>
                    <a:p>
                      <a:endParaRPr kumimoji="1" lang="ja-JP" altLang="en-US" b="0" dirty="0"/>
                    </a:p>
                  </a:txBody>
                  <a:tcPr marL="36000" marR="36000" marT="0" marB="0"/>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健診の結果、保健指導が必要な従業員に、保健指導を受けさせていますか。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09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○目標実施率（　　　　　　）％</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4188">
                <a:tc rowSpan="6">
                  <a:txBody>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健康づくりのための職場環境</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選択（１項目以上）</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従業員とその家族も含めた健診（がん検診含む）の受診勧奨など健診を受けやすい職場環境を作っていますか。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861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□①従業員とその家族に健診（がん検診を含む）の受診を勧める。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□②未受診の職員に受診するよう働きかける。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5112">
                <a:tc vMerge="1">
                  <a:txBody>
                    <a:bodyPr/>
                    <a:lstStyle/>
                    <a:p>
                      <a:endParaRPr kumimoji="1" lang="ja-JP" altLang="en-US"/>
                    </a:p>
                  </a:txBody>
                  <a:tcPr/>
                </a:tc>
                <a:tc vMerge="1">
                  <a:txBody>
                    <a:bodyPr/>
                    <a:lstStyle/>
                    <a:p>
                      <a:pPr algn="ctr"/>
                      <a:endParaRPr kumimoji="1" lang="ja-JP" altLang="en-US" sz="14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37800" marT="375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7800" marR="37800" marT="375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定期的な健康情報の提供や、健康測定機器の活用等従業員の健康に配慮していますか。</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37800" marT="375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0854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□①従業員に向けて定期的に健康情報を提供する。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□②従業員からの健康づくりに向けた希望を把握し、可能なものは対応する。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p>
                  </a:txBody>
                  <a:tcPr marL="37800" marR="37800" marT="375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5184">
                <a:tc vMerge="1">
                  <a:txBody>
                    <a:bodyPr/>
                    <a:lstStyle/>
                    <a:p>
                      <a:pPr algn="l"/>
                      <a:endParaRPr kumimoji="1" lang="ja-JP" altLang="en-US" sz="1400" b="0" dirty="0"/>
                    </a:p>
                  </a:txBody>
                  <a:tcPr marL="36000" marR="36000" marT="0" marB="0" vert="eaVert" anchor="ctr">
                    <a:solidFill>
                      <a:schemeClr val="accent1">
                        <a:lumMod val="20000"/>
                        <a:lumOff val="80000"/>
                      </a:schemeClr>
                    </a:solid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健康づくりの目標・計画を立て、実践していますか。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861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□①企業の健康課題を把握し、健康づくりの目標や計画を立てる。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□②「健康経営」に取り組むことや、健康づくりの目標・計画を従業員に周知する。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□③計画に沿って健康づくりを実践する。</a:t>
                      </a: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テキスト ボックス 3"/>
          <p:cNvSpPr txBox="1"/>
          <p:nvPr/>
        </p:nvSpPr>
        <p:spPr>
          <a:xfrm>
            <a:off x="127274" y="121972"/>
            <a:ext cx="3686546" cy="313350"/>
          </a:xfrm>
          <a:prstGeom prst="rect">
            <a:avLst/>
          </a:prstGeom>
          <a:solidFill>
            <a:schemeClr val="tx2">
              <a:lumMod val="20000"/>
              <a:lumOff val="80000"/>
            </a:schemeClr>
          </a:solidFill>
        </p:spPr>
        <p:txBody>
          <a:bodyPr wrap="square" lIns="36000" tIns="36000" rIns="36000" bIns="0" rtlCol="0">
            <a:spAutoFit/>
          </a:bodyPr>
          <a:lstStyle/>
          <a:p>
            <a:pPr algn="ct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様式</a:t>
            </a:r>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取組目標の設定について</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292089" y="507759"/>
            <a:ext cx="6408711" cy="1015663"/>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◯現状を踏まえ、認定に向けた御社の取組目標を設定して、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記入してください。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検</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診」、「健診結果の活用」の分野は全項目必須、「健康づくりのための職場環境」から「心の健康」の分野は、各分野で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１項目以上について目標を設定して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、取組を行ってください。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（選択</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項目、細目などがある場合は、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□への✔チェックや、（　　　）に必要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事項を記入してください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◯設定した取組目標は、原則１年間の取組期間中、継続して取り組んでいただきます。</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6120730" y="9917070"/>
            <a:ext cx="944488" cy="218675"/>
          </a:xfrm>
          <a:prstGeom prst="rect">
            <a:avLst/>
          </a:prstGeom>
          <a:noFill/>
        </p:spPr>
        <p:txBody>
          <a:bodyPr wrap="square" lIns="94640" tIns="47320" rIns="94640" bIns="47320" rtlCol="0">
            <a:spAutoFit/>
          </a:bodyPr>
          <a:lstStyle/>
          <a:p>
            <a:pPr algn="r"/>
            <a:r>
              <a:rPr lang="ja-JP" altLang="en-US" sz="800" dirty="0" smtClean="0">
                <a:latin typeface="+mn-ea"/>
                <a:cs typeface="メイリオ" panose="020B0604030504040204" pitchFamily="50" charset="-128"/>
              </a:rPr>
              <a:t>次面へ続きます</a:t>
            </a:r>
            <a:r>
              <a:rPr lang="ja-JP" altLang="en-US" sz="800" normalizeH="1" dirty="0" smtClean="0">
                <a:latin typeface="+mn-ea"/>
                <a:cs typeface="メイリオ" panose="020B0604030504040204" pitchFamily="50" charset="-128"/>
              </a:rPr>
              <a:t>▶</a:t>
            </a:r>
            <a:endParaRPr lang="en-US" altLang="ja-JP" sz="800" normalizeH="1" dirty="0">
              <a:latin typeface="+mn-ea"/>
              <a:cs typeface="メイリオ" panose="020B0604030504040204" pitchFamily="50" charset="-128"/>
            </a:endParaRPr>
          </a:p>
        </p:txBody>
      </p:sp>
      <p:sp>
        <p:nvSpPr>
          <p:cNvPr id="6" name="正方形/長方形 5"/>
          <p:cNvSpPr/>
          <p:nvPr/>
        </p:nvSpPr>
        <p:spPr>
          <a:xfrm>
            <a:off x="751570" y="1510028"/>
            <a:ext cx="4811638" cy="246221"/>
          </a:xfrm>
          <a:prstGeom prst="rect">
            <a:avLst/>
          </a:prstGeom>
        </p:spPr>
        <p:txBody>
          <a:bodyPr wrap="square">
            <a:spAutoFit/>
          </a:bodyPr>
          <a:lstStyle/>
          <a:p>
            <a:pPr font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9279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437235569"/>
              </p:ext>
            </p:extLst>
          </p:nvPr>
        </p:nvGraphicFramePr>
        <p:xfrm>
          <a:off x="283121" y="450280"/>
          <a:ext cx="6569124" cy="8426110"/>
        </p:xfrm>
        <a:graphic>
          <a:graphicData uri="http://schemas.openxmlformats.org/drawingml/2006/table">
            <a:tbl>
              <a:tblPr firstRow="1" bandRow="1">
                <a:tableStyleId>{69CF1AB2-1976-4502-BF36-3FF5EA218861}</a:tableStyleId>
              </a:tblPr>
              <a:tblGrid>
                <a:gridCol w="387054"/>
                <a:gridCol w="432048"/>
                <a:gridCol w="405034"/>
                <a:gridCol w="5344988"/>
              </a:tblGrid>
              <a:tr h="576064">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分野</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必須</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選択</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項　目</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89636">
                <a:tc rowSpan="4">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健康行動の提起</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4">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選択（１項目以上）</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インフルエンザや食中毒など流行性の感染症対策を行っていますか。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endParaRPr kumimoji="1" lang="ja-JP" altLang="en-US"/>
                    </a:p>
                  </a:txBody>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□①従業員に感染症予防に関する情報を提供する。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□②感染者の出勤停止など感染拡大防止に向けた取組を実施する。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970">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歯科検診の受診促進や、歯磨きができる環境整備など歯科保健に関する取組を行っていますか。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□①従業員に毎食後の歯磨きを勧める。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□②従業員へ歯科検診の受診を勧める。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□③企業独自の取組（歯科検診の実施・検診費用の補助・洗面所等の整備・その他）</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744">
                <a:tc rowSpan="4">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運動・食事対策</a:t>
                      </a: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4">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選択（１項目以上）</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始業前などに体操やストレッチを取り入れていれるなど、体を動かすための取組を行っていますか。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□①体操やストレッチなど各自で取り組める情報を提供する。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□②始業前や昼休みなどに、組織的に体操やストレッチを行う。</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392">
                <a:tc vMerge="1">
                  <a:txBody>
                    <a:bodyPr/>
                    <a:lstStyle/>
                    <a:p>
                      <a:endParaRPr kumimoji="1" lang="ja-JP" altLang="en-US" b="0" dirty="0"/>
                    </a:p>
                  </a:txBody>
                  <a:tcPr marL="36000" marR="36000" marT="0" marB="0"/>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職場で、健康的な食事や運動が実践できるように、配慮していますか。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□①従業員へ階段を使用するなどの、歩数を増やすため働きかける。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□②バランスをとれた食事などについての情報提供を行う。</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8936">
                <a:tc rowSpan="4">
                  <a:txBody>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たばこ対策</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選択（１項目以上）</a:t>
                      </a: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従業員にたばこの害の周知活動を行い、禁煙を勧めていますか。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pPr algn="l"/>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□①従業員にたばこの害を周知する。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□②就業時間内の禁煙を働きかける。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403">
                <a:tc vMerge="1">
                  <a:txBody>
                    <a:bodyPr/>
                    <a:lstStyle/>
                    <a:p>
                      <a:pPr algn="ct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受動喫煙防止対策を講じていますか。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pPr algn="ct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□①建物内禁煙または建物内完全分煙の実施とその旨の表示を行う。</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□②出入口から</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10m</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以上離した屋外喫煙場所の設置を行う。</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rowSpan="4">
                  <a:txBody>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心の健康</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選択（１項目以上）</a:t>
                      </a: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研修会等を利用しメンタルヘルス対策を講じていますか。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pPr algn="l"/>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□①メンタルヘルスについて従業員に情報提供する。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□②管理職または従業員が毎年メンタルヘルス研修会に参加する。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468">
                <a:tc vMerge="1">
                  <a:txBody>
                    <a:bodyPr/>
                    <a:lstStyle/>
                    <a:p>
                      <a:pPr algn="ct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気になることを相談できる職場の雰囲気を作っていますか。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pPr algn="ct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□①悩み事などの相談窓口を設けて従業員に周知する。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□②管理職が従業員に毎日声掛けを行うなど、コミュニケーションを常にとるよう努める。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正方形/長方形 3"/>
          <p:cNvSpPr/>
          <p:nvPr/>
        </p:nvSpPr>
        <p:spPr>
          <a:xfrm>
            <a:off x="288082" y="8989615"/>
            <a:ext cx="6624736" cy="830997"/>
          </a:xfrm>
          <a:prstGeom prst="rect">
            <a:avLst/>
          </a:prstGeom>
        </p:spPr>
        <p:txBody>
          <a:bodyPr wrap="square">
            <a:spAutoFit/>
          </a:bodyPr>
          <a:lstStyle/>
          <a:p>
            <a:pPr font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＊今後について</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・取組期間終了後、速やかに評価シート（様式４）を受付窓口に提出してください。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・取組目標に変更がない場合は、毎年自動継続となります。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fontAlgn="ctr"/>
            <a:endParaRPr lang="ja-JP" altLang="ja-JP" sz="1200" dirty="0"/>
          </a:p>
        </p:txBody>
      </p:sp>
    </p:spTree>
    <p:extLst>
      <p:ext uri="{BB962C8B-B14F-4D97-AF65-F5344CB8AC3E}">
        <p14:creationId xmlns:p14="http://schemas.microsoft.com/office/powerpoint/2010/main" val="4030639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2364</TotalTime>
  <Words>947</Words>
  <Application>Microsoft Office PowerPoint</Application>
  <PresentationFormat>ユーザー設定</PresentationFormat>
  <Paragraphs>138</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メイリオ</vt:lpstr>
      <vt:lpstr>Arial</vt:lpstr>
      <vt:lpstr>Calibri</vt: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山口支部</dc:creator>
  <cp:lastModifiedBy>河村　信男</cp:lastModifiedBy>
  <cp:revision>176</cp:revision>
  <cp:lastPrinted>2017-05-17T00:55:11Z</cp:lastPrinted>
  <dcterms:created xsi:type="dcterms:W3CDTF">2016-03-09T01:13:55Z</dcterms:created>
  <dcterms:modified xsi:type="dcterms:W3CDTF">2017-05-26T01:31:24Z</dcterms:modified>
</cp:coreProperties>
</file>