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sldIdLst>
    <p:sldId id="260" r:id="rId2"/>
  </p:sldIdLst>
  <p:sldSz cx="7200900" cy="10261600"/>
  <p:notesSz cx="6735763" cy="9866313"/>
  <p:defaultTextStyle>
    <a:defPPr>
      <a:defRPr lang="ja-JP"/>
    </a:defPPr>
    <a:lvl1pPr marL="0" algn="l" defTabSz="946404" rtl="0" eaLnBrk="1" latinLnBrk="0" hangingPunct="1">
      <a:defRPr kumimoji="1" sz="1900" kern="1200">
        <a:solidFill>
          <a:schemeClr val="tx1"/>
        </a:solidFill>
        <a:latin typeface="+mn-lt"/>
        <a:ea typeface="+mn-ea"/>
        <a:cs typeface="+mn-cs"/>
      </a:defRPr>
    </a:lvl1pPr>
    <a:lvl2pPr marL="473202" algn="l" defTabSz="946404" rtl="0" eaLnBrk="1" latinLnBrk="0" hangingPunct="1">
      <a:defRPr kumimoji="1" sz="1900" kern="1200">
        <a:solidFill>
          <a:schemeClr val="tx1"/>
        </a:solidFill>
        <a:latin typeface="+mn-lt"/>
        <a:ea typeface="+mn-ea"/>
        <a:cs typeface="+mn-cs"/>
      </a:defRPr>
    </a:lvl2pPr>
    <a:lvl3pPr marL="946404" algn="l" defTabSz="946404" rtl="0" eaLnBrk="1" latinLnBrk="0" hangingPunct="1">
      <a:defRPr kumimoji="1" sz="1900" kern="1200">
        <a:solidFill>
          <a:schemeClr val="tx1"/>
        </a:solidFill>
        <a:latin typeface="+mn-lt"/>
        <a:ea typeface="+mn-ea"/>
        <a:cs typeface="+mn-cs"/>
      </a:defRPr>
    </a:lvl3pPr>
    <a:lvl4pPr marL="1419606" algn="l" defTabSz="946404" rtl="0" eaLnBrk="1" latinLnBrk="0" hangingPunct="1">
      <a:defRPr kumimoji="1" sz="1900" kern="1200">
        <a:solidFill>
          <a:schemeClr val="tx1"/>
        </a:solidFill>
        <a:latin typeface="+mn-lt"/>
        <a:ea typeface="+mn-ea"/>
        <a:cs typeface="+mn-cs"/>
      </a:defRPr>
    </a:lvl4pPr>
    <a:lvl5pPr marL="1892808" algn="l" defTabSz="946404" rtl="0" eaLnBrk="1" latinLnBrk="0" hangingPunct="1">
      <a:defRPr kumimoji="1" sz="1900" kern="1200">
        <a:solidFill>
          <a:schemeClr val="tx1"/>
        </a:solidFill>
        <a:latin typeface="+mn-lt"/>
        <a:ea typeface="+mn-ea"/>
        <a:cs typeface="+mn-cs"/>
      </a:defRPr>
    </a:lvl5pPr>
    <a:lvl6pPr marL="2366010" algn="l" defTabSz="946404" rtl="0" eaLnBrk="1" latinLnBrk="0" hangingPunct="1">
      <a:defRPr kumimoji="1" sz="1900" kern="1200">
        <a:solidFill>
          <a:schemeClr val="tx1"/>
        </a:solidFill>
        <a:latin typeface="+mn-lt"/>
        <a:ea typeface="+mn-ea"/>
        <a:cs typeface="+mn-cs"/>
      </a:defRPr>
    </a:lvl6pPr>
    <a:lvl7pPr marL="2839212" algn="l" defTabSz="946404" rtl="0" eaLnBrk="1" latinLnBrk="0" hangingPunct="1">
      <a:defRPr kumimoji="1" sz="1900" kern="1200">
        <a:solidFill>
          <a:schemeClr val="tx1"/>
        </a:solidFill>
        <a:latin typeface="+mn-lt"/>
        <a:ea typeface="+mn-ea"/>
        <a:cs typeface="+mn-cs"/>
      </a:defRPr>
    </a:lvl7pPr>
    <a:lvl8pPr marL="3312414" algn="l" defTabSz="946404" rtl="0" eaLnBrk="1" latinLnBrk="0" hangingPunct="1">
      <a:defRPr kumimoji="1" sz="1900" kern="1200">
        <a:solidFill>
          <a:schemeClr val="tx1"/>
        </a:solidFill>
        <a:latin typeface="+mn-lt"/>
        <a:ea typeface="+mn-ea"/>
        <a:cs typeface="+mn-cs"/>
      </a:defRPr>
    </a:lvl8pPr>
    <a:lvl9pPr marL="3785616" algn="l" defTabSz="946404"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3">
          <p15:clr>
            <a:srgbClr val="A4A3A4"/>
          </p15:clr>
        </p15:guide>
        <p15:guide id="2" pos="22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534" autoAdjust="0"/>
  </p:normalViewPr>
  <p:slideViewPr>
    <p:cSldViewPr>
      <p:cViewPr varScale="1">
        <p:scale>
          <a:sx n="50" d="100"/>
          <a:sy n="50" d="100"/>
        </p:scale>
        <p:origin x="1338" y="42"/>
      </p:cViewPr>
      <p:guideLst>
        <p:guide orient="horz" pos="3233"/>
        <p:guide pos="2268"/>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71" y="3187750"/>
            <a:ext cx="6120765" cy="219959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80135" y="5814909"/>
            <a:ext cx="5040630" cy="2622409"/>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042C88E-3664-4DD8-A802-2B34811FABDE}" type="datetimeFigureOut">
              <a:rPr kumimoji="1" lang="ja-JP" altLang="en-US" smtClean="0"/>
              <a:t>2020/11/3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EC912F-1247-4E7B-A76C-31FC467E9E9E}" type="slidenum">
              <a:rPr kumimoji="1" lang="ja-JP" altLang="en-US" smtClean="0"/>
              <a:t>‹#›</a:t>
            </a:fld>
            <a:endParaRPr kumimoji="1" lang="ja-JP" altLang="en-US"/>
          </a:p>
        </p:txBody>
      </p:sp>
    </p:spTree>
    <p:extLst>
      <p:ext uri="{BB962C8B-B14F-4D97-AF65-F5344CB8AC3E}">
        <p14:creationId xmlns:p14="http://schemas.microsoft.com/office/powerpoint/2010/main" val="3730029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042C88E-3664-4DD8-A802-2B34811FABDE}" type="datetimeFigureOut">
              <a:rPr kumimoji="1" lang="ja-JP" altLang="en-US" smtClean="0"/>
              <a:t>2020/11/3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EC912F-1247-4E7B-A76C-31FC467E9E9E}" type="slidenum">
              <a:rPr kumimoji="1" lang="ja-JP" altLang="en-US" smtClean="0"/>
              <a:t>‹#›</a:t>
            </a:fld>
            <a:endParaRPr kumimoji="1" lang="ja-JP" altLang="en-US"/>
          </a:p>
        </p:txBody>
      </p:sp>
    </p:spTree>
    <p:extLst>
      <p:ext uri="{BB962C8B-B14F-4D97-AF65-F5344CB8AC3E}">
        <p14:creationId xmlns:p14="http://schemas.microsoft.com/office/powerpoint/2010/main" val="1629496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5" y="410941"/>
            <a:ext cx="1620203" cy="875561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60048" y="410941"/>
            <a:ext cx="4740593" cy="875561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042C88E-3664-4DD8-A802-2B34811FABDE}" type="datetimeFigureOut">
              <a:rPr kumimoji="1" lang="ja-JP" altLang="en-US" smtClean="0"/>
              <a:t>2020/11/3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EC912F-1247-4E7B-A76C-31FC467E9E9E}" type="slidenum">
              <a:rPr kumimoji="1" lang="ja-JP" altLang="en-US" smtClean="0"/>
              <a:t>‹#›</a:t>
            </a:fld>
            <a:endParaRPr kumimoji="1" lang="ja-JP" altLang="en-US"/>
          </a:p>
        </p:txBody>
      </p:sp>
    </p:spTree>
    <p:extLst>
      <p:ext uri="{BB962C8B-B14F-4D97-AF65-F5344CB8AC3E}">
        <p14:creationId xmlns:p14="http://schemas.microsoft.com/office/powerpoint/2010/main" val="1773879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042C88E-3664-4DD8-A802-2B34811FABDE}" type="datetimeFigureOut">
              <a:rPr kumimoji="1" lang="ja-JP" altLang="en-US" smtClean="0"/>
              <a:t>2020/11/3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EC912F-1247-4E7B-A76C-31FC467E9E9E}" type="slidenum">
              <a:rPr kumimoji="1" lang="ja-JP" altLang="en-US" smtClean="0"/>
              <a:t>‹#›</a:t>
            </a:fld>
            <a:endParaRPr kumimoji="1" lang="ja-JP" altLang="en-US"/>
          </a:p>
        </p:txBody>
      </p:sp>
    </p:spTree>
    <p:extLst>
      <p:ext uri="{BB962C8B-B14F-4D97-AF65-F5344CB8AC3E}">
        <p14:creationId xmlns:p14="http://schemas.microsoft.com/office/powerpoint/2010/main" val="3211408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4" y="6594028"/>
            <a:ext cx="6120765" cy="2038068"/>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68824" y="4349304"/>
            <a:ext cx="6120765" cy="224472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042C88E-3664-4DD8-A802-2B34811FABDE}" type="datetimeFigureOut">
              <a:rPr kumimoji="1" lang="ja-JP" altLang="en-US" smtClean="0"/>
              <a:t>2020/11/3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EC912F-1247-4E7B-A76C-31FC467E9E9E}" type="slidenum">
              <a:rPr kumimoji="1" lang="ja-JP" altLang="en-US" smtClean="0"/>
              <a:t>‹#›</a:t>
            </a:fld>
            <a:endParaRPr kumimoji="1" lang="ja-JP" altLang="en-US"/>
          </a:p>
        </p:txBody>
      </p:sp>
    </p:spTree>
    <p:extLst>
      <p:ext uri="{BB962C8B-B14F-4D97-AF65-F5344CB8AC3E}">
        <p14:creationId xmlns:p14="http://schemas.microsoft.com/office/powerpoint/2010/main" val="1545128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60045" y="2394376"/>
            <a:ext cx="3180398" cy="67721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660457" y="2394376"/>
            <a:ext cx="3180398" cy="67721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042C88E-3664-4DD8-A802-2B34811FABDE}" type="datetimeFigureOut">
              <a:rPr kumimoji="1" lang="ja-JP" altLang="en-US" smtClean="0"/>
              <a:t>2020/11/3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2EC912F-1247-4E7B-A76C-31FC467E9E9E}" type="slidenum">
              <a:rPr kumimoji="1" lang="ja-JP" altLang="en-US" smtClean="0"/>
              <a:t>‹#›</a:t>
            </a:fld>
            <a:endParaRPr kumimoji="1" lang="ja-JP" altLang="en-US"/>
          </a:p>
        </p:txBody>
      </p:sp>
    </p:spTree>
    <p:extLst>
      <p:ext uri="{BB962C8B-B14F-4D97-AF65-F5344CB8AC3E}">
        <p14:creationId xmlns:p14="http://schemas.microsoft.com/office/powerpoint/2010/main" val="2565554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0045" y="2296985"/>
            <a:ext cx="3181648" cy="9572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60045" y="3254258"/>
            <a:ext cx="3181648" cy="59122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657957" y="2296985"/>
            <a:ext cx="3182898" cy="9572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657957" y="3254258"/>
            <a:ext cx="3182898" cy="59122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042C88E-3664-4DD8-A802-2B34811FABDE}" type="datetimeFigureOut">
              <a:rPr kumimoji="1" lang="ja-JP" altLang="en-US" smtClean="0"/>
              <a:t>2020/11/3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2EC912F-1247-4E7B-A76C-31FC467E9E9E}" type="slidenum">
              <a:rPr kumimoji="1" lang="ja-JP" altLang="en-US" smtClean="0"/>
              <a:t>‹#›</a:t>
            </a:fld>
            <a:endParaRPr kumimoji="1" lang="ja-JP" altLang="en-US"/>
          </a:p>
        </p:txBody>
      </p:sp>
    </p:spTree>
    <p:extLst>
      <p:ext uri="{BB962C8B-B14F-4D97-AF65-F5344CB8AC3E}">
        <p14:creationId xmlns:p14="http://schemas.microsoft.com/office/powerpoint/2010/main" val="1250374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042C88E-3664-4DD8-A802-2B34811FABDE}" type="datetimeFigureOut">
              <a:rPr kumimoji="1" lang="ja-JP" altLang="en-US" smtClean="0"/>
              <a:t>2020/11/3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2EC912F-1247-4E7B-A76C-31FC467E9E9E}" type="slidenum">
              <a:rPr kumimoji="1" lang="ja-JP" altLang="en-US" smtClean="0"/>
              <a:t>‹#›</a:t>
            </a:fld>
            <a:endParaRPr kumimoji="1" lang="ja-JP" altLang="en-US"/>
          </a:p>
        </p:txBody>
      </p:sp>
    </p:spTree>
    <p:extLst>
      <p:ext uri="{BB962C8B-B14F-4D97-AF65-F5344CB8AC3E}">
        <p14:creationId xmlns:p14="http://schemas.microsoft.com/office/powerpoint/2010/main" val="2454705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042C88E-3664-4DD8-A802-2B34811FABDE}" type="datetimeFigureOut">
              <a:rPr kumimoji="1" lang="ja-JP" altLang="en-US" smtClean="0"/>
              <a:t>2020/11/3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2EC912F-1247-4E7B-A76C-31FC467E9E9E}" type="slidenum">
              <a:rPr kumimoji="1" lang="ja-JP" altLang="en-US" smtClean="0"/>
              <a:t>‹#›</a:t>
            </a:fld>
            <a:endParaRPr kumimoji="1" lang="ja-JP" altLang="en-US"/>
          </a:p>
        </p:txBody>
      </p:sp>
    </p:spTree>
    <p:extLst>
      <p:ext uri="{BB962C8B-B14F-4D97-AF65-F5344CB8AC3E}">
        <p14:creationId xmlns:p14="http://schemas.microsoft.com/office/powerpoint/2010/main" val="3050586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7" y="408566"/>
            <a:ext cx="2369046" cy="173877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815354" y="408567"/>
            <a:ext cx="4025503" cy="875799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60047" y="2147335"/>
            <a:ext cx="2369046" cy="70192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042C88E-3664-4DD8-A802-2B34811FABDE}" type="datetimeFigureOut">
              <a:rPr kumimoji="1" lang="ja-JP" altLang="en-US" smtClean="0"/>
              <a:t>2020/11/3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2EC912F-1247-4E7B-A76C-31FC467E9E9E}" type="slidenum">
              <a:rPr kumimoji="1" lang="ja-JP" altLang="en-US" smtClean="0"/>
              <a:t>‹#›</a:t>
            </a:fld>
            <a:endParaRPr kumimoji="1" lang="ja-JP" altLang="en-US"/>
          </a:p>
        </p:txBody>
      </p:sp>
    </p:spTree>
    <p:extLst>
      <p:ext uri="{BB962C8B-B14F-4D97-AF65-F5344CB8AC3E}">
        <p14:creationId xmlns:p14="http://schemas.microsoft.com/office/powerpoint/2010/main" val="3228188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183120"/>
            <a:ext cx="4320540" cy="84800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11427" y="916896"/>
            <a:ext cx="4320540" cy="61569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411427" y="8031131"/>
            <a:ext cx="4320540" cy="12043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042C88E-3664-4DD8-A802-2B34811FABDE}" type="datetimeFigureOut">
              <a:rPr kumimoji="1" lang="ja-JP" altLang="en-US" smtClean="0"/>
              <a:t>2020/11/3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2EC912F-1247-4E7B-A76C-31FC467E9E9E}" type="slidenum">
              <a:rPr kumimoji="1" lang="ja-JP" altLang="en-US" smtClean="0"/>
              <a:t>‹#›</a:t>
            </a:fld>
            <a:endParaRPr kumimoji="1" lang="ja-JP" altLang="en-US"/>
          </a:p>
        </p:txBody>
      </p:sp>
    </p:spTree>
    <p:extLst>
      <p:ext uri="{BB962C8B-B14F-4D97-AF65-F5344CB8AC3E}">
        <p14:creationId xmlns:p14="http://schemas.microsoft.com/office/powerpoint/2010/main" val="1912783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6" y="410942"/>
            <a:ext cx="6480810" cy="1710267"/>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0046" y="2394376"/>
            <a:ext cx="6480810" cy="6772181"/>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60046" y="9510984"/>
            <a:ext cx="1680210" cy="546335"/>
          </a:xfrm>
          <a:prstGeom prst="rect">
            <a:avLst/>
          </a:prstGeom>
        </p:spPr>
        <p:txBody>
          <a:bodyPr vert="horz" lIns="91440" tIns="45720" rIns="91440" bIns="45720" rtlCol="0" anchor="ctr"/>
          <a:lstStyle>
            <a:lvl1pPr algn="l">
              <a:defRPr sz="1200">
                <a:solidFill>
                  <a:schemeClr val="tx1">
                    <a:tint val="75000"/>
                  </a:schemeClr>
                </a:solidFill>
              </a:defRPr>
            </a:lvl1pPr>
          </a:lstStyle>
          <a:p>
            <a:fld id="{9042C88E-3664-4DD8-A802-2B34811FABDE}" type="datetimeFigureOut">
              <a:rPr kumimoji="1" lang="ja-JP" altLang="en-US" smtClean="0"/>
              <a:t>2020/11/3</a:t>
            </a:fld>
            <a:endParaRPr kumimoji="1" lang="ja-JP" altLang="en-US"/>
          </a:p>
        </p:txBody>
      </p:sp>
      <p:sp>
        <p:nvSpPr>
          <p:cNvPr id="5" name="フッター プレースホルダー 4"/>
          <p:cNvSpPr>
            <a:spLocks noGrp="1"/>
          </p:cNvSpPr>
          <p:nvPr>
            <p:ph type="ftr" sz="quarter" idx="3"/>
          </p:nvPr>
        </p:nvSpPr>
        <p:spPr>
          <a:xfrm>
            <a:off x="2460311" y="9510984"/>
            <a:ext cx="2280285" cy="54633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60646" y="9510984"/>
            <a:ext cx="1680210" cy="546335"/>
          </a:xfrm>
          <a:prstGeom prst="rect">
            <a:avLst/>
          </a:prstGeom>
        </p:spPr>
        <p:txBody>
          <a:bodyPr vert="horz" lIns="91440" tIns="45720" rIns="91440" bIns="45720" rtlCol="0" anchor="ctr"/>
          <a:lstStyle>
            <a:lvl1pPr algn="r">
              <a:defRPr sz="1200">
                <a:solidFill>
                  <a:schemeClr val="tx1">
                    <a:tint val="75000"/>
                  </a:schemeClr>
                </a:solidFill>
              </a:defRPr>
            </a:lvl1pPr>
          </a:lstStyle>
          <a:p>
            <a:fld id="{72EC912F-1247-4E7B-A76C-31FC467E9E9E}" type="slidenum">
              <a:rPr kumimoji="1" lang="ja-JP" altLang="en-US" smtClean="0"/>
              <a:t>‹#›</a:t>
            </a:fld>
            <a:endParaRPr kumimoji="1" lang="ja-JP" altLang="en-US"/>
          </a:p>
        </p:txBody>
      </p:sp>
    </p:spTree>
    <p:extLst>
      <p:ext uri="{BB962C8B-B14F-4D97-AF65-F5344CB8AC3E}">
        <p14:creationId xmlns:p14="http://schemas.microsoft.com/office/powerpoint/2010/main" val="160129965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1954489762"/>
              </p:ext>
            </p:extLst>
          </p:nvPr>
        </p:nvGraphicFramePr>
        <p:xfrm>
          <a:off x="117052" y="1098352"/>
          <a:ext cx="6939782" cy="8856984"/>
        </p:xfrm>
        <a:graphic>
          <a:graphicData uri="http://schemas.openxmlformats.org/drawingml/2006/table">
            <a:tbl>
              <a:tblPr firstRow="1" bandRow="1">
                <a:tableStyleId>{69CF1AB2-1976-4502-BF36-3FF5EA218861}</a:tableStyleId>
              </a:tblPr>
              <a:tblGrid>
                <a:gridCol w="387054"/>
                <a:gridCol w="360040"/>
                <a:gridCol w="3456384"/>
                <a:gridCol w="936104"/>
                <a:gridCol w="1800200"/>
              </a:tblGrid>
              <a:tr h="557948">
                <a:tc>
                  <a:txBody>
                    <a:bodyPr/>
                    <a:lstStyle/>
                    <a:p>
                      <a:pPr algn="ct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分野</a:t>
                      </a:r>
                      <a:endPar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　目</a:t>
                      </a:r>
                      <a:endPar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a:t>
                      </a:r>
                      <a:endParaRPr kumimoji="1"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計画中＝△</a:t>
                      </a:r>
                      <a:endParaRPr kumimoji="1"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未実施＝</a:t>
                      </a:r>
                      <a:r>
                        <a:rPr kumimoji="1"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備考</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522172">
                <a:tc rowSpan="3">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健（検）診</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従業員に健康診断を</a:t>
                      </a: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％受診させていますか。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歳未満含む）</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404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4056">
                <a:tc vMerge="1">
                  <a:txBody>
                    <a:bodyPr/>
                    <a:lstStyle/>
                    <a:p>
                      <a:endParaRPr kumimoji="1" lang="ja-JP" altLang="en-US"/>
                    </a:p>
                  </a:txBody>
                  <a:tcPr/>
                </a:tc>
                <a:tc>
                  <a:txBody>
                    <a:bodyPr/>
                    <a:lstStyle/>
                    <a:p>
                      <a:pPr algn="ct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従業員に各種がん検診を受診させていますか。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404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4056">
                <a:tc vMerge="1">
                  <a:txBody>
                    <a:bodyPr/>
                    <a:lstStyle/>
                    <a:p>
                      <a:endParaRPr kumimoji="1" lang="ja-JP" altLang="en-US"/>
                    </a:p>
                  </a:txBody>
                  <a:tcPr/>
                </a:tc>
                <a:tc>
                  <a:txBody>
                    <a:bodyPr/>
                    <a:lstStyle/>
                    <a:p>
                      <a:pPr algn="ct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a:t>
                      </a:r>
                      <a:endPar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歳以上の従業員の特定健診結果を加入保険者に提供していますか。</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404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6064">
                <a:tc rowSpan="2">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健診結果の活用</a:t>
                      </a: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④</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健診結果が、「要治療」など再度検査が必要な従業員に受診させていますか。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404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36147">
                <a:tc vMerge="1">
                  <a:txBody>
                    <a:bodyPr/>
                    <a:lstStyle/>
                    <a:p>
                      <a:endParaRPr kumimoji="1" lang="ja-JP" altLang="en-US" b="0" dirty="0"/>
                    </a:p>
                  </a:txBody>
                  <a:tcPr marL="36000" marR="36000" marT="0" marB="0"/>
                </a:tc>
                <a:tc>
                  <a:txBody>
                    <a:bodyPr/>
                    <a:lstStyle/>
                    <a:p>
                      <a:pPr algn="ct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⑤</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健診の結果、保健指導が必要な従業員に保健指導を受けさせていますか。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404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3973">
                <a:tc rowSpan="3">
                  <a:txBody>
                    <a:bodyPr/>
                    <a:lstStyle/>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健康づくりのための</a:t>
                      </a:r>
                      <a:endParaRPr kumimoji="1"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a:t>
                      </a: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⑥</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従業員とその家族も含めた健診（がん検診含む）の受診勧奨など健診を受けやすい職場環境を作っていますか。</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404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solidFill>
                          <a:schemeClr val="tx1"/>
                        </a:solidFill>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80814">
                <a:tc vMerge="1">
                  <a:txBody>
                    <a:bodyPr/>
                    <a:lstStyle/>
                    <a:p>
                      <a:endParaRPr kumimoji="1" lang="ja-JP" altLang="en-US"/>
                    </a:p>
                  </a:txBody>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⑦</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37800" marT="375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定期的な健康情報の提供や、健康測定機器の活用等従業員の健康に配慮していますか。</a:t>
                      </a:r>
                      <a:endPar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37800" marT="375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404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14913">
                <a:tc vMerge="1">
                  <a:txBody>
                    <a:bodyPr/>
                    <a:lstStyle/>
                    <a:p>
                      <a:pPr algn="l"/>
                      <a:endParaRPr kumimoji="1" lang="ja-JP" altLang="en-US" sz="1400" b="0" dirty="0"/>
                    </a:p>
                  </a:txBody>
                  <a:tcPr marL="36000" marR="36000" marT="0" marB="0" vert="eaVert" anchor="ctr">
                    <a:solidFill>
                      <a:schemeClr val="accent1">
                        <a:lumMod val="20000"/>
                        <a:lumOff val="80000"/>
                      </a:schemeClr>
                    </a:solidFill>
                  </a:tcPr>
                </a:tc>
                <a:tc>
                  <a:txBody>
                    <a:bodyPr/>
                    <a:lstStyle/>
                    <a:p>
                      <a:pPr algn="ct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⑧</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健康づくりの目標・計画を立て、実践していますか。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404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60457">
                <a:tc rowSpan="2">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健康行動の提起</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⑨</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インフルエンザや食中毒など流行性の感染症対策を行っていますか。</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404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204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⑩</a:t>
                      </a:r>
                      <a:endPar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歯科検診の受診促進や、歯磨きができる環境整備など歯科保健に関する取組を行っていますか。</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404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6064">
                <a:tc rowSpan="2">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運動・食事対策</a:t>
                      </a: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⑪</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始業前などに体操やストレッチを取り入れているなど、体を動かすための取組を行っていますか。</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404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8075">
                <a:tc vMerge="1">
                  <a:txBody>
                    <a:bodyPr/>
                    <a:lstStyle/>
                    <a:p>
                      <a:endParaRPr kumimoji="1" lang="ja-JP" altLang="en-US" b="0" dirty="0"/>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⑫</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職場で、健康的な食事や運動が実践できるように、配慮していますか。</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404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4056">
                <a:tc rowSpan="2">
                  <a:txBody>
                    <a:bodyPr/>
                    <a:lstStyle/>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たばこ対策</a:t>
                      </a: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⑬</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従業員にたばこの害の周知活動を行い、禁煙を勧めていますか。</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404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2048">
                <a:tc vMerge="1">
                  <a:txBody>
                    <a:bodyPr/>
                    <a:lstStyle/>
                    <a:p>
                      <a:pPr algn="ct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⑭</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受動喫煙防止対策を講じていますか。</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404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2048">
                <a:tc rowSpan="2">
                  <a:txBody>
                    <a:bodyPr/>
                    <a:lstStyle/>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心の健康</a:t>
                      </a: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⑮</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研修会等を利用しメンタルヘルス対策を講じていますか。</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404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2048">
                <a:tc vMerge="1">
                  <a:txBody>
                    <a:bodyPr/>
                    <a:lstStyle/>
                    <a:p>
                      <a:pPr algn="ct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⑯</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気になることを相談できる職場の雰囲気を作っていますか。</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404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テキスト ボックス 3"/>
          <p:cNvSpPr txBox="1"/>
          <p:nvPr/>
        </p:nvSpPr>
        <p:spPr>
          <a:xfrm>
            <a:off x="216074" y="197496"/>
            <a:ext cx="2664346" cy="313350"/>
          </a:xfrm>
          <a:prstGeom prst="rect">
            <a:avLst/>
          </a:prstGeom>
          <a:solidFill>
            <a:schemeClr val="accent5">
              <a:lumMod val="40000"/>
              <a:lumOff val="60000"/>
            </a:schemeClr>
          </a:solidFill>
        </p:spPr>
        <p:txBody>
          <a:bodyPr wrap="square" lIns="36000" tIns="36000" rIns="36000" bIns="0" rtlCol="0">
            <a:spAutoFit/>
          </a:bodyPr>
          <a:lstStyle/>
          <a:p>
            <a:pPr algn="ctr"/>
            <a:r>
              <a:rPr kumimoji="1"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様式</a:t>
            </a:r>
            <a:r>
              <a:rPr kumimoji="1" lang="en-US" altLang="ja-JP" sz="1800" b="1" dirty="0" smtClean="0">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　現状について</a:t>
            </a: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216074" y="666099"/>
            <a:ext cx="6264696"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貴社の現在の取組状況を教えていただくため、御記入ください。</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92795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357</Words>
  <Application>Microsoft Office PowerPoint</Application>
  <PresentationFormat>ユーザー設定</PresentationFormat>
  <Paragraphs>51</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メイリオ</vt:lpstr>
      <vt:lpstr>Arial</vt:lpstr>
      <vt:lpstr>Calibri</vt:lpstr>
      <vt:lpstr>Office ​​テーマ</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2020-11-03T05:45:50Z</dcterms:created>
  <dcterms:modified xsi:type="dcterms:W3CDTF">2020-11-03T05:45:57Z</dcterms:modified>
</cp:coreProperties>
</file>